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0" r:id="rId1"/>
  </p:sldMasterIdLst>
  <p:handoutMasterIdLst>
    <p:handoutMasterId r:id="rId25"/>
  </p:handoutMasterIdLst>
  <p:sldIdLst>
    <p:sldId id="256" r:id="rId2"/>
    <p:sldId id="275" r:id="rId3"/>
    <p:sldId id="257" r:id="rId4"/>
    <p:sldId id="258" r:id="rId5"/>
    <p:sldId id="276" r:id="rId6"/>
    <p:sldId id="271" r:id="rId7"/>
    <p:sldId id="272" r:id="rId8"/>
    <p:sldId id="282" r:id="rId9"/>
    <p:sldId id="283" r:id="rId10"/>
    <p:sldId id="277" r:id="rId11"/>
    <p:sldId id="278" r:id="rId12"/>
    <p:sldId id="273" r:id="rId13"/>
    <p:sldId id="279" r:id="rId14"/>
    <p:sldId id="280" r:id="rId15"/>
    <p:sldId id="281" r:id="rId16"/>
    <p:sldId id="274" r:id="rId17"/>
    <p:sldId id="264" r:id="rId18"/>
    <p:sldId id="265" r:id="rId19"/>
    <p:sldId id="267" r:id="rId20"/>
    <p:sldId id="266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73"/>
  </p:normalViewPr>
  <p:slideViewPr>
    <p:cSldViewPr snapToGrid="0" snapToObjects="1">
      <p:cViewPr varScale="1">
        <p:scale>
          <a:sx n="69" d="100"/>
          <a:sy n="69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2" d="100"/>
          <a:sy n="52" d="100"/>
        </p:scale>
        <p:origin x="34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1FEEBA-F745-974A-89E1-17DA4FC16F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36E34-60EF-824F-9E7C-FA7ABC31A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34245-482D-FF4B-9758-C243D11D6D3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05209-23C7-9B4A-A101-963CFEA7B3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9E29D-E9B6-0B45-85F2-D9C39FC319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4C896-4803-D541-8562-92C75B813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03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3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19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71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96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29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5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77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6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1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7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9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9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9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6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9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5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seattlearea.com/zip-code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classes.html#module-sklearn.metric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F6CE-52B6-4F47-BD31-3FF4C5A76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5210" y="634482"/>
            <a:ext cx="5518066" cy="2334715"/>
          </a:xfrm>
        </p:spPr>
        <p:txBody>
          <a:bodyPr>
            <a:normAutofit fontScale="90000"/>
          </a:bodyPr>
          <a:lstStyle/>
          <a:p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Battle of Neighborhoods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ED99B-7C24-9B42-B8D9-F68D83725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2761861"/>
            <a:ext cx="6912902" cy="1306286"/>
          </a:xfrm>
        </p:spPr>
        <p:txBody>
          <a:bodyPr>
            <a:normAutofit/>
          </a:bodyPr>
          <a:lstStyle/>
          <a:p>
            <a:r>
              <a:rPr lang="en-US" sz="3600" dirty="0"/>
              <a:t>		Seattle, Washington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B8F83-1ABE-1247-BFE1-D2F794DF8C6F}"/>
              </a:ext>
            </a:extLst>
          </p:cNvPr>
          <p:cNvSpPr txBox="1"/>
          <p:nvPr/>
        </p:nvSpPr>
        <p:spPr>
          <a:xfrm>
            <a:off x="2375210" y="4861932"/>
            <a:ext cx="761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 err="1">
                <a:solidFill>
                  <a:schemeClr val="bg1"/>
                </a:solidFill>
              </a:rPr>
              <a:t>Jayashri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Muralidharan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2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897F16-6420-744A-8808-DE12F8937C44}"/>
              </a:ext>
            </a:extLst>
          </p:cNvPr>
          <p:cNvSpPr txBox="1"/>
          <p:nvPr/>
        </p:nvSpPr>
        <p:spPr>
          <a:xfrm>
            <a:off x="2407015" y="289931"/>
            <a:ext cx="6362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Siluhouette Score and Cluster 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886B2-1BAA-D34A-8D73-15E8F6D9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66" y="751596"/>
            <a:ext cx="8695318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DE541-C1D5-A746-8A16-D69B4566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733" y="1943100"/>
            <a:ext cx="3803650" cy="1939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66968-5C4C-CF41-B085-6CBC458E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066" y="4226321"/>
            <a:ext cx="4370496" cy="1962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81A715-32F7-AC4B-BA7B-E433791F3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733" y="4226321"/>
            <a:ext cx="3909355" cy="1962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5832E5-49E5-2B40-93C1-42D87E79E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330" y="1943100"/>
            <a:ext cx="4321232" cy="19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9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60B6A-57BD-A849-9720-06FB8F6958DC}"/>
              </a:ext>
            </a:extLst>
          </p:cNvPr>
          <p:cNvSpPr txBox="1"/>
          <p:nvPr/>
        </p:nvSpPr>
        <p:spPr>
          <a:xfrm>
            <a:off x="4125951" y="245327"/>
            <a:ext cx="343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Neighborhood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36C39-3711-AA4A-A426-1D39C1A7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3" y="959005"/>
            <a:ext cx="9712712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2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C86204-59E4-4BC9-A233-FCE36C9DA33F}"/>
              </a:ext>
            </a:extLst>
          </p:cNvPr>
          <p:cNvSpPr/>
          <p:nvPr/>
        </p:nvSpPr>
        <p:spPr>
          <a:xfrm>
            <a:off x="3660871" y="411345"/>
            <a:ext cx="1950720" cy="949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Neighborhood 1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F4BE94-F8D8-4A54-8956-77EF024E0734}"/>
              </a:ext>
            </a:extLst>
          </p:cNvPr>
          <p:cNvSpPr/>
          <p:nvPr/>
        </p:nvSpPr>
        <p:spPr>
          <a:xfrm>
            <a:off x="6720863" y="416298"/>
            <a:ext cx="1950720" cy="9492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Neighborhood 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EBC43B-E988-41EC-A297-0CAF7E429E8E}"/>
              </a:ext>
            </a:extLst>
          </p:cNvPr>
          <p:cNvSpPr/>
          <p:nvPr/>
        </p:nvSpPr>
        <p:spPr>
          <a:xfrm>
            <a:off x="1569741" y="2059855"/>
            <a:ext cx="1950720" cy="18328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Population Distribution Analysis	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C4B29E-CFD0-431C-A001-A4FA198B4A0C}"/>
              </a:ext>
            </a:extLst>
          </p:cNvPr>
          <p:cNvSpPr/>
          <p:nvPr/>
        </p:nvSpPr>
        <p:spPr>
          <a:xfrm>
            <a:off x="4636231" y="2221433"/>
            <a:ext cx="1950720" cy="18328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School Ratings Analysis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6EE6D6-513F-4E4B-B1C5-372D86F8E85F}"/>
              </a:ext>
            </a:extLst>
          </p:cNvPr>
          <p:cNvSpPr/>
          <p:nvPr/>
        </p:nvSpPr>
        <p:spPr>
          <a:xfrm>
            <a:off x="7448029" y="2138417"/>
            <a:ext cx="1950720" cy="18328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Median House Price Analysis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7488735-1E8B-4AFC-BFF1-02EB0A4E0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638" y="4683035"/>
            <a:ext cx="914400" cy="914400"/>
          </a:xfrm>
          <a:prstGeom prst="rect">
            <a:avLst/>
          </a:prstGeom>
        </p:spPr>
      </p:pic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42076A2-01C0-4BE8-8E42-0C2C04485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3073" y="5695406"/>
            <a:ext cx="1227909" cy="10450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40B49B-159D-432E-A8A4-9B1FDA912C1A}"/>
              </a:ext>
            </a:extLst>
          </p:cNvPr>
          <p:cNvSpPr/>
          <p:nvPr/>
        </p:nvSpPr>
        <p:spPr>
          <a:xfrm>
            <a:off x="4170490" y="6488668"/>
            <a:ext cx="273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Winning Neighborhood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929F42-DB7E-4F8D-8095-48D2A1C4C595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4636231" y="1360573"/>
            <a:ext cx="3787158" cy="777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16F02-76F9-4757-AFA3-34D9E331A4CD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4636231" y="1360573"/>
            <a:ext cx="975360" cy="86086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8AFE0F-D5D1-4D1F-8CA1-5EFD3A1BE1D1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545101" y="1400239"/>
            <a:ext cx="2087882" cy="65961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loud 13">
            <a:extLst>
              <a:ext uri="{FF2B5EF4-FFF2-40B4-BE49-F238E27FC236}">
                <a16:creationId xmlns:a16="http://schemas.microsoft.com/office/drawing/2014/main" id="{931FEBB3-25B3-477E-852A-662ADCF7DF52}"/>
              </a:ext>
            </a:extLst>
          </p:cNvPr>
          <p:cNvSpPr/>
          <p:nvPr/>
        </p:nvSpPr>
        <p:spPr>
          <a:xfrm>
            <a:off x="9901646" y="4199935"/>
            <a:ext cx="1698172" cy="13975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605FC9-B7D3-4602-A866-E3AE7600439E}"/>
              </a:ext>
            </a:extLst>
          </p:cNvPr>
          <p:cNvCxnSpPr>
            <a:endCxn id="7" idx="3"/>
          </p:cNvCxnSpPr>
          <p:nvPr/>
        </p:nvCxnSpPr>
        <p:spPr>
          <a:xfrm flipH="1">
            <a:off x="6109038" y="5140235"/>
            <a:ext cx="3792608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17A318-AA42-4042-9A1D-4E3DB07F1D29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864093" y="1365526"/>
            <a:ext cx="4832130" cy="678677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AE36D1-E593-4B3D-9A2D-915C577E6E1A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706081" y="1365526"/>
            <a:ext cx="1990142" cy="86150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7F019-A586-4CE5-91AF-FAAE26D9423E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7696223" y="1365526"/>
            <a:ext cx="727166" cy="77289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Group">
            <a:extLst>
              <a:ext uri="{FF2B5EF4-FFF2-40B4-BE49-F238E27FC236}">
                <a16:creationId xmlns:a16="http://schemas.microsoft.com/office/drawing/2014/main" id="{8515A4F6-B5FA-4408-AC0C-8A24512B5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0423" y="3276409"/>
            <a:ext cx="914400" cy="914400"/>
          </a:xfrm>
          <a:prstGeom prst="rect">
            <a:avLst/>
          </a:prstGeom>
        </p:spPr>
      </p:pic>
      <p:pic>
        <p:nvPicPr>
          <p:cNvPr id="20" name="Graphic 19" descr="Children">
            <a:extLst>
              <a:ext uri="{FF2B5EF4-FFF2-40B4-BE49-F238E27FC236}">
                <a16:creationId xmlns:a16="http://schemas.microsoft.com/office/drawing/2014/main" id="{794A39C7-78F4-4D7E-874E-61CE145EE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0423" y="3426409"/>
            <a:ext cx="914400" cy="914400"/>
          </a:xfrm>
          <a:prstGeom prst="rect">
            <a:avLst/>
          </a:prstGeom>
        </p:spPr>
      </p:pic>
      <p:pic>
        <p:nvPicPr>
          <p:cNvPr id="21" name="Graphic 20" descr="Man and Woman">
            <a:extLst>
              <a:ext uri="{FF2B5EF4-FFF2-40B4-BE49-F238E27FC236}">
                <a16:creationId xmlns:a16="http://schemas.microsoft.com/office/drawing/2014/main" id="{8758B4A6-B9CD-4232-81E0-1FB59BD20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0423" y="3576409"/>
            <a:ext cx="914400" cy="914400"/>
          </a:xfrm>
          <a:prstGeom prst="rect">
            <a:avLst/>
          </a:prstGeom>
        </p:spPr>
      </p:pic>
      <p:pic>
        <p:nvPicPr>
          <p:cNvPr id="22" name="Graphic 21" descr="Two Men">
            <a:extLst>
              <a:ext uri="{FF2B5EF4-FFF2-40B4-BE49-F238E27FC236}">
                <a16:creationId xmlns:a16="http://schemas.microsoft.com/office/drawing/2014/main" id="{40EAA797-BE2B-4B72-9B2B-0219D23D9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0423" y="3726409"/>
            <a:ext cx="914400" cy="914400"/>
          </a:xfrm>
          <a:prstGeom prst="rect">
            <a:avLst/>
          </a:prstGeom>
        </p:spPr>
      </p:pic>
      <p:pic>
        <p:nvPicPr>
          <p:cNvPr id="23" name="Graphic 22" descr="Court">
            <a:extLst>
              <a:ext uri="{FF2B5EF4-FFF2-40B4-BE49-F238E27FC236}">
                <a16:creationId xmlns:a16="http://schemas.microsoft.com/office/drawing/2014/main" id="{B83852CF-5A00-4F55-B548-31A0983480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94426" y="3486849"/>
            <a:ext cx="914400" cy="914400"/>
          </a:xfrm>
          <a:prstGeom prst="rect">
            <a:avLst/>
          </a:prstGeom>
        </p:spPr>
      </p:pic>
      <p:pic>
        <p:nvPicPr>
          <p:cNvPr id="24" name="Graphic 23" descr="House">
            <a:extLst>
              <a:ext uri="{FF2B5EF4-FFF2-40B4-BE49-F238E27FC236}">
                <a16:creationId xmlns:a16="http://schemas.microsoft.com/office/drawing/2014/main" id="{B6FF15C1-9A74-4BAB-8ECE-7765F4955C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1277" y="3343450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F731EF-BA25-4031-97B2-3A1E2EE38BC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64094" y="3892730"/>
            <a:ext cx="2330544" cy="124750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F5932E-DD6E-491C-BCCF-7942AC07AC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82963" y="3971292"/>
            <a:ext cx="2340426" cy="940342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51D95A-EF2C-42AA-96D6-05F12EEB53B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611591" y="4054308"/>
            <a:ext cx="0" cy="58650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B42D67-521D-403B-944D-D485C6A3F41D}"/>
              </a:ext>
            </a:extLst>
          </p:cNvPr>
          <p:cNvCxnSpPr>
            <a:cxnSpLocks/>
          </p:cNvCxnSpPr>
          <p:nvPr/>
        </p:nvCxnSpPr>
        <p:spPr>
          <a:xfrm>
            <a:off x="5611591" y="5492474"/>
            <a:ext cx="1" cy="37274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65731C-2DAA-2442-8155-84F824ED9678}"/>
              </a:ext>
            </a:extLst>
          </p:cNvPr>
          <p:cNvSpPr txBox="1"/>
          <p:nvPr/>
        </p:nvSpPr>
        <p:spPr>
          <a:xfrm>
            <a:off x="798686" y="700920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87095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E6174-168D-194E-9DCC-19DC7FC7F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071563"/>
            <a:ext cx="10472737" cy="5240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CFA3D-772E-0B41-8454-828E700CF82F}"/>
              </a:ext>
            </a:extLst>
          </p:cNvPr>
          <p:cNvSpPr txBox="1"/>
          <p:nvPr/>
        </p:nvSpPr>
        <p:spPr>
          <a:xfrm>
            <a:off x="4529138" y="300038"/>
            <a:ext cx="367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185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10270-3B52-9E43-B415-D7C529AD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399657"/>
            <a:ext cx="9861550" cy="4693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C8305-4B37-E34B-952B-0029F0411549}"/>
              </a:ext>
            </a:extLst>
          </p:cNvPr>
          <p:cNvSpPr txBox="1"/>
          <p:nvPr/>
        </p:nvSpPr>
        <p:spPr>
          <a:xfrm>
            <a:off x="4070350" y="314324"/>
            <a:ext cx="38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SCHOOL RATINGS </a:t>
            </a:r>
          </a:p>
        </p:txBody>
      </p:sp>
    </p:spTree>
    <p:extLst>
      <p:ext uri="{BB962C8B-B14F-4D97-AF65-F5344CB8AC3E}">
        <p14:creationId xmlns:p14="http://schemas.microsoft.com/office/powerpoint/2010/main" val="63809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C5BCB-5D8D-F94B-BFE0-AA57DCFA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62" y="1830847"/>
            <a:ext cx="8990013" cy="4395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479C4-3EBC-4948-B1E1-80F98C975DFA}"/>
              </a:ext>
            </a:extLst>
          </p:cNvPr>
          <p:cNvSpPr txBox="1"/>
          <p:nvPr/>
        </p:nvSpPr>
        <p:spPr>
          <a:xfrm>
            <a:off x="3914775" y="514350"/>
            <a:ext cx="345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MEDIAN HOUSE PRICE</a:t>
            </a:r>
          </a:p>
        </p:txBody>
      </p:sp>
    </p:spTree>
    <p:extLst>
      <p:ext uri="{BB962C8B-B14F-4D97-AF65-F5344CB8AC3E}">
        <p14:creationId xmlns:p14="http://schemas.microsoft.com/office/powerpoint/2010/main" val="215005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88F3F-9E51-4E4B-A5EB-0087E31B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70" y="636961"/>
            <a:ext cx="9927771" cy="586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0E15C-5F44-A64C-A9D0-54F4A211D0D7}"/>
              </a:ext>
            </a:extLst>
          </p:cNvPr>
          <p:cNvSpPr txBox="1"/>
          <p:nvPr/>
        </p:nvSpPr>
        <p:spPr>
          <a:xfrm>
            <a:off x="4820968" y="114447"/>
            <a:ext cx="20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Workflow</a:t>
            </a:r>
          </a:p>
        </p:txBody>
      </p:sp>
    </p:spTree>
    <p:extLst>
      <p:ext uri="{BB962C8B-B14F-4D97-AF65-F5344CB8AC3E}">
        <p14:creationId xmlns:p14="http://schemas.microsoft.com/office/powerpoint/2010/main" val="3454441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E1D6-4C89-8641-A3C9-25D2E111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between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DC5C-374A-EE48-AE11-2D0B281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10" y="2332652"/>
            <a:ext cx="10537902" cy="4034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 </a:t>
            </a:r>
            <a:r>
              <a:rPr lang="en-US" sz="3000" dirty="0"/>
              <a:t>Bellevue  and   Kirkland</a:t>
            </a:r>
          </a:p>
          <a:p>
            <a:pPr marL="0" indent="0">
              <a:buNone/>
            </a:pPr>
            <a:r>
              <a:rPr lang="en-US" b="1" dirty="0"/>
              <a:t>Now lets compare 2 neighborhoods to choose one that best matches our requirements as given below</a:t>
            </a:r>
          </a:p>
          <a:p>
            <a:pPr marL="0" indent="0">
              <a:buNone/>
            </a:pPr>
            <a:r>
              <a:rPr lang="en-US" dirty="0"/>
              <a:t>1. More Indian Population </a:t>
            </a:r>
          </a:p>
          <a:p>
            <a:pPr marL="0" indent="0">
              <a:buNone/>
            </a:pPr>
            <a:r>
              <a:rPr lang="en-US" dirty="0"/>
              <a:t>2. Higher School Rating </a:t>
            </a:r>
          </a:p>
          <a:p>
            <a:pPr marL="0" indent="0">
              <a:buNone/>
            </a:pPr>
            <a:r>
              <a:rPr lang="en-US" dirty="0"/>
              <a:t>3. Reasonable Housing Price in the Range of 300k to 500k </a:t>
            </a:r>
          </a:p>
          <a:p>
            <a:pPr marL="0" indent="0">
              <a:buNone/>
            </a:pPr>
            <a:r>
              <a:rPr lang="en-US" dirty="0"/>
              <a:t>4. Comfortable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243439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8217-0488-EE4F-B9C8-277F0B8A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93"/>
            <a:ext cx="9905998" cy="1478570"/>
          </a:xfrm>
        </p:spPr>
        <p:txBody>
          <a:bodyPr/>
          <a:lstStyle/>
          <a:p>
            <a:r>
              <a:rPr lang="en-US" dirty="0"/>
              <a:t>		Neighborhood 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2E2BF-3BE6-AA4C-AE83-15D0F92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263" y="1193181"/>
            <a:ext cx="8218450" cy="5118409"/>
          </a:xfrm>
        </p:spPr>
      </p:pic>
    </p:spTree>
    <p:extLst>
      <p:ext uri="{BB962C8B-B14F-4D97-AF65-F5344CB8AC3E}">
        <p14:creationId xmlns:p14="http://schemas.microsoft.com/office/powerpoint/2010/main" val="388478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F646-A75F-A34C-B3DB-9E1C3FDB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4" y="0"/>
            <a:ext cx="9905998" cy="1478570"/>
          </a:xfrm>
        </p:spPr>
        <p:txBody>
          <a:bodyPr/>
          <a:lstStyle/>
          <a:p>
            <a:r>
              <a:rPr lang="en-US" dirty="0"/>
              <a:t>		  Population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AE5F7-80A3-004C-A272-5B3E5AF0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1" y="2460929"/>
            <a:ext cx="5519737" cy="326836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F1F62-0C6E-E642-B983-6F4E21E8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662" y="2460929"/>
            <a:ext cx="353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3A0D-AE5B-134A-AF26-20099809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34C8-9263-2440-A1A0-2F738969E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best neighborhood to live, to buy a house or to build a restaurant etc in Seattle, Washington .</a:t>
            </a:r>
          </a:p>
          <a:p>
            <a:r>
              <a:rPr lang="en-US" dirty="0"/>
              <a:t>Understanding the similarities and differences between the neighborhoods using Unsupervised K-Mean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32580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A4C2-EAC6-3B4D-A698-2CB572BB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School ratings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80F2F-5FF9-6949-9D61-8B6EA76D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777" y="1887345"/>
            <a:ext cx="6010507" cy="443818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3611D-7B33-C54D-BEE3-A18602DE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25" y="2463800"/>
            <a:ext cx="2882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94A9-6B65-BC4F-A901-2E2802B6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6" y="0"/>
            <a:ext cx="9905998" cy="1478570"/>
          </a:xfrm>
        </p:spPr>
        <p:txBody>
          <a:bodyPr/>
          <a:lstStyle/>
          <a:p>
            <a:r>
              <a:rPr lang="en-US" dirty="0"/>
              <a:t>		 Average housing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18D87-CF23-3E4E-B5A0-2AEC7AD2A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951" y="1607158"/>
            <a:ext cx="5895162" cy="413641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32821-4817-DA44-A696-1A00580C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4" y="2300287"/>
            <a:ext cx="3479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5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765-3852-2E4B-A22A-86AB64DE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/>
              <a:t>			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ABCB-C915-2644-AA3E-719302B2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69977"/>
            <a:ext cx="10322041" cy="3750906"/>
          </a:xfrm>
        </p:spPr>
        <p:txBody>
          <a:bodyPr>
            <a:noAutofit/>
          </a:bodyPr>
          <a:lstStyle/>
          <a:p>
            <a:r>
              <a:rPr lang="en-US" dirty="0"/>
              <a:t>This Analysis concludes that compared to Bellevue ,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400" dirty="0"/>
              <a:t>Kirkland has the higher number of Indian population </a:t>
            </a:r>
          </a:p>
          <a:p>
            <a:pPr lvl="1"/>
            <a:r>
              <a:rPr lang="en-US" sz="2400" dirty="0"/>
              <a:t>Good school rating of 9 </a:t>
            </a:r>
          </a:p>
          <a:p>
            <a:pPr lvl="1"/>
            <a:r>
              <a:rPr lang="en-US" sz="2400" dirty="0"/>
              <a:t>Reasonable average housing price of approximately 300k </a:t>
            </a:r>
          </a:p>
          <a:p>
            <a:pPr lvl="1"/>
            <a:r>
              <a:rPr lang="en-US" sz="2400" dirty="0"/>
              <a:t>Top 10 common venues shows Kirkland has gotten a good neighborhood with Cafe, Restaurants, Sandwich Place, Baseball Field etc. 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Hence Kirkland wins over Bellevue!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3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F21B-A006-EF49-B7BF-F2E2890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2" y="2706687"/>
            <a:ext cx="9905998" cy="1478570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42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Neighborhood’s top trending venues using Foursquare API(Beautiful Soup, http request)</a:t>
            </a:r>
          </a:p>
          <a:p>
            <a:r>
              <a:rPr lang="en-US" dirty="0"/>
              <a:t>Forming neighborhood clusters based on venue categories using unsupervised k-mean clustering algorithm(sklearn)</a:t>
            </a:r>
          </a:p>
          <a:p>
            <a:r>
              <a:rPr lang="en-US" dirty="0"/>
              <a:t>Identifying and understanding the similarities and differences between two chosen neighborhoods to retrieve more insights and to conclude with ease which neighborhood wins over other.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3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B6C0-8EE5-EE44-B1D5-F73162E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packages and Dependencies: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3791-7B28-5644-A505-D55A068F8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Pandas 		-	Library for Data Analysis</a:t>
            </a:r>
          </a:p>
          <a:p>
            <a:pPr lvl="0"/>
            <a:r>
              <a:rPr lang="en-US" dirty="0"/>
              <a:t>NumPy 		– 	Library to handle data in a vectorized manner</a:t>
            </a:r>
          </a:p>
          <a:p>
            <a:pPr lvl="0"/>
            <a:r>
              <a:rPr lang="en-US" dirty="0"/>
              <a:t>JSON 		– 	Library to handle JSON files</a:t>
            </a:r>
          </a:p>
          <a:p>
            <a:pPr lvl="0"/>
            <a:r>
              <a:rPr lang="en-US" dirty="0"/>
              <a:t>Geopy		– 	To retrieve Location Data </a:t>
            </a:r>
          </a:p>
          <a:p>
            <a:pPr lvl="0"/>
            <a:r>
              <a:rPr lang="en-US" dirty="0"/>
              <a:t>Requests		– 	Library to handle http requests</a:t>
            </a:r>
          </a:p>
          <a:p>
            <a:pPr lvl="0"/>
            <a:r>
              <a:rPr lang="en-US" dirty="0"/>
              <a:t>Matplotlib	– 	Python Plotting Module</a:t>
            </a:r>
          </a:p>
          <a:p>
            <a:pPr lvl="0"/>
            <a:r>
              <a:rPr lang="en-US" dirty="0"/>
              <a:t>Sklearn	 	– 	Python machine learning Library</a:t>
            </a:r>
          </a:p>
          <a:p>
            <a:pPr lvl="0"/>
            <a:r>
              <a:rPr lang="en-US" dirty="0"/>
              <a:t>Folium 		– 	Map rendering Library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E62D-CC3F-D248-9748-C0A864F1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D4E39-CC2A-F541-B1A7-0FF37AB2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Scraping and Data Wrangling</a:t>
            </a:r>
          </a:p>
          <a:p>
            <a:r>
              <a:rPr lang="en-US" dirty="0"/>
              <a:t>Top Trending Places  Extraction and Clustering</a:t>
            </a:r>
          </a:p>
          <a:p>
            <a:r>
              <a:rPr lang="en-US" dirty="0"/>
              <a:t>Decision Making based on the clustered neighborhoods, Population Distribution, School Ratings, Median House Price Analysis</a:t>
            </a:r>
          </a:p>
        </p:txBody>
      </p:sp>
    </p:spTree>
    <p:extLst>
      <p:ext uri="{BB962C8B-B14F-4D97-AF65-F5344CB8AC3E}">
        <p14:creationId xmlns:p14="http://schemas.microsoft.com/office/powerpoint/2010/main" val="357991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BEB775-7FEE-4EBC-99CF-81570B4424D6}"/>
              </a:ext>
            </a:extLst>
          </p:cNvPr>
          <p:cNvSpPr txBox="1"/>
          <p:nvPr/>
        </p:nvSpPr>
        <p:spPr>
          <a:xfrm>
            <a:off x="1457325" y="1628775"/>
            <a:ext cx="1552575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2D1818-A5BE-482B-8364-77CCB3A3F243}"/>
              </a:ext>
            </a:extLst>
          </p:cNvPr>
          <p:cNvSpPr/>
          <p:nvPr/>
        </p:nvSpPr>
        <p:spPr>
          <a:xfrm>
            <a:off x="1336575" y="1361259"/>
            <a:ext cx="2743300" cy="21367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400" dirty="0"/>
          </a:p>
          <a:p>
            <a:r>
              <a:rPr lang="en-US" sz="2400" dirty="0"/>
              <a:t>Beautiful Soup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B65B7F-0606-4457-9A5C-D0912BC35B8A}"/>
              </a:ext>
            </a:extLst>
          </p:cNvPr>
          <p:cNvSpPr/>
          <p:nvPr/>
        </p:nvSpPr>
        <p:spPr>
          <a:xfrm>
            <a:off x="5455690" y="1361260"/>
            <a:ext cx="2682258" cy="21367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Google Maps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2AD78-A794-4CC4-964F-95F569B9700E}"/>
              </a:ext>
            </a:extLst>
          </p:cNvPr>
          <p:cNvSpPr txBox="1"/>
          <p:nvPr/>
        </p:nvSpPr>
        <p:spPr>
          <a:xfrm>
            <a:off x="1457325" y="2296368"/>
            <a:ext cx="23540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Collecting Neighborhood/Postal code</a:t>
            </a:r>
          </a:p>
          <a:p>
            <a:r>
              <a:rPr lang="en-US" sz="1200" b="1" u="sng" dirty="0">
                <a:solidFill>
                  <a:schemeClr val="bg1"/>
                </a:solidFill>
                <a:hlinkClick r:id="rId2"/>
              </a:rPr>
              <a:t>http://seattlearea.com/zip-codes/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F2A86-BD57-4016-A286-9540E6454D08}"/>
              </a:ext>
            </a:extLst>
          </p:cNvPr>
          <p:cNvSpPr txBox="1"/>
          <p:nvPr/>
        </p:nvSpPr>
        <p:spPr>
          <a:xfrm>
            <a:off x="5452384" y="2650312"/>
            <a:ext cx="223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Collect Geographical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C3C9B-200D-4AEA-86B9-B3A610E40218}"/>
              </a:ext>
            </a:extLst>
          </p:cNvPr>
          <p:cNvSpPr txBox="1"/>
          <p:nvPr/>
        </p:nvSpPr>
        <p:spPr>
          <a:xfrm>
            <a:off x="5418975" y="4990943"/>
            <a:ext cx="2269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Folium Visualization for Seattle Neighborhood</a:t>
            </a:r>
          </a:p>
        </p:txBody>
      </p:sp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E058CD19-6F9F-4EBB-80A0-1F5A181D8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5076" y="2851727"/>
            <a:ext cx="604142" cy="646331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48142716-BC3B-46D8-AF89-BB3A0402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869" y="2595620"/>
            <a:ext cx="575768" cy="646331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2FE0B33B-3763-470C-96C0-80E3E250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0412" y="2525886"/>
            <a:ext cx="604142" cy="644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E805AF-B7A2-462F-822C-313CB8F71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84" y="3953989"/>
            <a:ext cx="3813646" cy="232332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9DEC61-686F-448F-AF0F-268B629D8797}"/>
              </a:ext>
            </a:extLst>
          </p:cNvPr>
          <p:cNvSpPr/>
          <p:nvPr/>
        </p:nvSpPr>
        <p:spPr>
          <a:xfrm>
            <a:off x="4149656" y="2149807"/>
            <a:ext cx="1236253" cy="38257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9406569-1BEF-4DAB-BD30-912F101E41AC}"/>
              </a:ext>
            </a:extLst>
          </p:cNvPr>
          <p:cNvSpPr/>
          <p:nvPr/>
        </p:nvSpPr>
        <p:spPr>
          <a:xfrm>
            <a:off x="8219875" y="2187907"/>
            <a:ext cx="1165020" cy="38257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A1D7C4-0629-47F8-AF00-5B87FBF14714}"/>
              </a:ext>
            </a:extLst>
          </p:cNvPr>
          <p:cNvSpPr/>
          <p:nvPr/>
        </p:nvSpPr>
        <p:spPr>
          <a:xfrm rot="5400000">
            <a:off x="8964258" y="2881756"/>
            <a:ext cx="1005126" cy="38257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6D2A6-FAD7-2F4B-9474-2B7E60364CF0}"/>
              </a:ext>
            </a:extLst>
          </p:cNvPr>
          <p:cNvSpPr txBox="1"/>
          <p:nvPr/>
        </p:nvSpPr>
        <p:spPr>
          <a:xfrm>
            <a:off x="2557559" y="125299"/>
            <a:ext cx="6188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Scraping and Data Wrangling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D54B02-27EA-0646-8DB7-0B2138F7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475" y="3694988"/>
            <a:ext cx="2692400" cy="2133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903662-9BAA-F541-B76E-21CA92782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554" y="624194"/>
            <a:ext cx="2866857" cy="14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6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5A281A-7200-4BC6-9B60-DDA0A81DF947}"/>
              </a:ext>
            </a:extLst>
          </p:cNvPr>
          <p:cNvSpPr/>
          <p:nvPr/>
        </p:nvSpPr>
        <p:spPr>
          <a:xfrm>
            <a:off x="335341" y="1256522"/>
            <a:ext cx="1772194" cy="284552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Four Square API Calls to Collect Neighborhood Venue Category and LAT/LNG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4027D9-AAF9-4263-8132-9438FFBDC2EE}"/>
              </a:ext>
            </a:extLst>
          </p:cNvPr>
          <p:cNvSpPr/>
          <p:nvPr/>
        </p:nvSpPr>
        <p:spPr>
          <a:xfrm>
            <a:off x="2772422" y="1824076"/>
            <a:ext cx="1349804" cy="18824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One Hot Encoding to Convert Labels into Numbers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0FCE62-BE9D-478A-B5D9-380439E5F29F}"/>
              </a:ext>
            </a:extLst>
          </p:cNvPr>
          <p:cNvSpPr/>
          <p:nvPr/>
        </p:nvSpPr>
        <p:spPr>
          <a:xfrm>
            <a:off x="4761061" y="1784716"/>
            <a:ext cx="1724661" cy="196813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Venues Grouped by Neighborhood 229 Unique Venues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25EC35-957A-4F82-AA0D-DC97CAF1383B}"/>
              </a:ext>
            </a:extLst>
          </p:cNvPr>
          <p:cNvSpPr/>
          <p:nvPr/>
        </p:nvSpPr>
        <p:spPr>
          <a:xfrm>
            <a:off x="7152597" y="2017937"/>
            <a:ext cx="2046513" cy="16089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K-Means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DCB120-FFD6-4BDC-BD84-A780BBE6AC61}"/>
              </a:ext>
            </a:extLst>
          </p:cNvPr>
          <p:cNvSpPr/>
          <p:nvPr/>
        </p:nvSpPr>
        <p:spPr>
          <a:xfrm>
            <a:off x="10191749" y="701351"/>
            <a:ext cx="1510393" cy="504225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FB63830B-652A-4DBB-B47D-56B7D1FA6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6337" y="792177"/>
            <a:ext cx="914400" cy="914400"/>
          </a:xfrm>
          <a:prstGeom prst="rect">
            <a:avLst/>
          </a:prstGeom>
        </p:spPr>
      </p:pic>
      <p:pic>
        <p:nvPicPr>
          <p:cNvPr id="8" name="Graphic 7" descr="Thought bubble">
            <a:extLst>
              <a:ext uri="{FF2B5EF4-FFF2-40B4-BE49-F238E27FC236}">
                <a16:creationId xmlns:a16="http://schemas.microsoft.com/office/drawing/2014/main" id="{CE3E780C-1D5A-4825-902C-C61FB2070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6337" y="3999217"/>
            <a:ext cx="914400" cy="914400"/>
          </a:xfrm>
          <a:prstGeom prst="rect">
            <a:avLst/>
          </a:prstGeom>
        </p:spPr>
      </p:pic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827EA1D9-7B86-4567-92D5-439A7B24F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0" y="230808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C7DC88-ADDC-44E6-9E4C-2B70FE6DEFB3}"/>
              </a:ext>
            </a:extLst>
          </p:cNvPr>
          <p:cNvSpPr txBox="1"/>
          <p:nvPr/>
        </p:nvSpPr>
        <p:spPr>
          <a:xfrm>
            <a:off x="10426337" y="1674581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20973-28D1-4B30-BE9D-EC17B8ED7FFB}"/>
              </a:ext>
            </a:extLst>
          </p:cNvPr>
          <p:cNvSpPr txBox="1"/>
          <p:nvPr/>
        </p:nvSpPr>
        <p:spPr>
          <a:xfrm>
            <a:off x="10307683" y="331620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5C1E8-E9EA-4D01-8711-1D36621656B4}"/>
              </a:ext>
            </a:extLst>
          </p:cNvPr>
          <p:cNvSpPr txBox="1"/>
          <p:nvPr/>
        </p:nvSpPr>
        <p:spPr>
          <a:xfrm>
            <a:off x="10340613" y="490537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EB2C98-865D-49DB-8CB1-AE284378B890}"/>
              </a:ext>
            </a:extLst>
          </p:cNvPr>
          <p:cNvSpPr/>
          <p:nvPr/>
        </p:nvSpPr>
        <p:spPr>
          <a:xfrm>
            <a:off x="6774375" y="4456417"/>
            <a:ext cx="1349805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Silhouette Score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5DC7B5-708B-4EF4-8DBA-C4955A409032}"/>
              </a:ext>
            </a:extLst>
          </p:cNvPr>
          <p:cNvSpPr/>
          <p:nvPr/>
        </p:nvSpPr>
        <p:spPr>
          <a:xfrm>
            <a:off x="8198612" y="4456417"/>
            <a:ext cx="1349805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Elbow Method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348DC544-435B-44F3-BF99-67EEBC043A46}"/>
              </a:ext>
            </a:extLst>
          </p:cNvPr>
          <p:cNvSpPr/>
          <p:nvPr/>
        </p:nvSpPr>
        <p:spPr>
          <a:xfrm rot="2882219">
            <a:off x="7483562" y="3777434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4987FC32-234F-4F96-B6A7-35DB6BAFA227}"/>
              </a:ext>
            </a:extLst>
          </p:cNvPr>
          <p:cNvSpPr/>
          <p:nvPr/>
        </p:nvSpPr>
        <p:spPr>
          <a:xfrm rot="19035753">
            <a:off x="8390274" y="3777319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91BA4547-53B3-447A-B623-0CE4B1DE1540}"/>
              </a:ext>
            </a:extLst>
          </p:cNvPr>
          <p:cNvSpPr/>
          <p:nvPr/>
        </p:nvSpPr>
        <p:spPr>
          <a:xfrm rot="5400000">
            <a:off x="2163048" y="246160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AE62AEF9-A12D-4E06-8CC4-6DF00D758149}"/>
              </a:ext>
            </a:extLst>
          </p:cNvPr>
          <p:cNvSpPr/>
          <p:nvPr/>
        </p:nvSpPr>
        <p:spPr>
          <a:xfrm rot="5400000">
            <a:off x="4215714" y="246160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D2AF7242-0079-4A0B-A056-88E70FAB59AB}"/>
              </a:ext>
            </a:extLst>
          </p:cNvPr>
          <p:cNvSpPr/>
          <p:nvPr/>
        </p:nvSpPr>
        <p:spPr>
          <a:xfrm rot="5400000">
            <a:off x="6553028" y="246160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D6EFAC14-B1E3-476B-B29F-35A664C64E45}"/>
              </a:ext>
            </a:extLst>
          </p:cNvPr>
          <p:cNvSpPr/>
          <p:nvPr/>
        </p:nvSpPr>
        <p:spPr>
          <a:xfrm rot="5400000">
            <a:off x="9437055" y="2563228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39C34BD-3F6C-4D6D-B021-4F59852EDF60}"/>
              </a:ext>
            </a:extLst>
          </p:cNvPr>
          <p:cNvSpPr/>
          <p:nvPr/>
        </p:nvSpPr>
        <p:spPr>
          <a:xfrm rot="2882219">
            <a:off x="9433837" y="1797516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2FA8F897-9EAF-49CC-9706-9E349CFFD052}"/>
              </a:ext>
            </a:extLst>
          </p:cNvPr>
          <p:cNvSpPr/>
          <p:nvPr/>
        </p:nvSpPr>
        <p:spPr>
          <a:xfrm rot="7480611">
            <a:off x="9387331" y="3249412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046E8-6C40-4243-AD98-22331905AB71}"/>
              </a:ext>
            </a:extLst>
          </p:cNvPr>
          <p:cNvSpPr txBox="1"/>
          <p:nvPr/>
        </p:nvSpPr>
        <p:spPr>
          <a:xfrm>
            <a:off x="2429179" y="320350"/>
            <a:ext cx="6287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Venues Extraction using Four Square API and Clustering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D50932-7343-2D44-96A3-F3075BB10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1" y="4254148"/>
            <a:ext cx="1734324" cy="1118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943B6D-491A-AF46-A882-92A00F050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682" y="3910600"/>
            <a:ext cx="1792942" cy="12251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EBEBAF-53B1-0C42-AEED-AB5206593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152" y="3917047"/>
            <a:ext cx="2058998" cy="12275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3546857-84A1-914F-8D34-47D2A9B7C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853" y="5373060"/>
            <a:ext cx="1510771" cy="10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1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CB9F0-5C6A-1C47-9CF5-29D56760CF3C}"/>
              </a:ext>
            </a:extLst>
          </p:cNvPr>
          <p:cNvSpPr txBox="1"/>
          <p:nvPr/>
        </p:nvSpPr>
        <p:spPr>
          <a:xfrm>
            <a:off x="1414463" y="485775"/>
            <a:ext cx="88582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Elbow Criterion Method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idea behind </a:t>
            </a:r>
            <a:r>
              <a:rPr lang="en-US" sz="2400" b="1" dirty="0"/>
              <a:t>elbow method</a:t>
            </a:r>
            <a:r>
              <a:rPr lang="en-US" sz="2400" dirty="0"/>
              <a:t> is to run k-means clustering on a given dataset for a range of values of k and for each value of k, calculate sum of squared errors (SSE). After that, plot a line graph of the SSE for each value of 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F8745-4FEC-F349-AAE6-DFA2CBC4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81" y="3200400"/>
            <a:ext cx="7011993" cy="32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C7659-7492-6D44-82AF-8A692059F050}"/>
              </a:ext>
            </a:extLst>
          </p:cNvPr>
          <p:cNvSpPr txBox="1"/>
          <p:nvPr/>
        </p:nvSpPr>
        <p:spPr>
          <a:xfrm>
            <a:off x="2800350" y="285750"/>
            <a:ext cx="5557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linkClick r:id="rId2" tooltip="sklearn.metrics"/>
              </a:rPr>
              <a:t>sklearn.metrics</a:t>
            </a:r>
            <a:r>
              <a:rPr lang="en-US" sz="3200" b="1" dirty="0"/>
              <a:t>.silhouette_score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DF28F-CB06-2941-9A98-41E03DD3A6E0}"/>
              </a:ext>
            </a:extLst>
          </p:cNvPr>
          <p:cNvSpPr txBox="1"/>
          <p:nvPr/>
        </p:nvSpPr>
        <p:spPr>
          <a:xfrm>
            <a:off x="1028699" y="1471613"/>
            <a:ext cx="1061561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Silhouette Coefficient is calculated using the </a:t>
            </a:r>
          </a:p>
          <a:p>
            <a:endParaRPr lang="en-US" sz="2800" dirty="0"/>
          </a:p>
          <a:p>
            <a:r>
              <a:rPr lang="en-US" sz="2800" dirty="0"/>
              <a:t>mean intra-cluster distance (a) and </a:t>
            </a:r>
          </a:p>
          <a:p>
            <a:r>
              <a:rPr lang="en-US" sz="2800" dirty="0"/>
              <a:t>the mean nearest-cluster distance (b) for each sample. </a:t>
            </a:r>
          </a:p>
          <a:p>
            <a:endParaRPr lang="en-US" sz="2800" dirty="0"/>
          </a:p>
          <a:p>
            <a:r>
              <a:rPr lang="en-US" sz="2800" dirty="0"/>
              <a:t>The Silhouette Coefficient for a sample is (b - a) / max(a, b). </a:t>
            </a:r>
          </a:p>
          <a:p>
            <a:endParaRPr lang="en-US" sz="2800" dirty="0"/>
          </a:p>
          <a:p>
            <a:r>
              <a:rPr lang="en-US" sz="2800" dirty="0"/>
              <a:t>The best value is 1 and the worst value is -1. Values near 0 indicate overlapping clusters. Negative values generally indicate that a sample has been assigned to the wrong cluster, as a different cluster is more similar.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75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{8B8E7E5C-98B6-C245-A872-136AB8CF6074}tf10001076</Template>
  <TotalTime>498</TotalTime>
  <Words>351</Words>
  <Application>Microsoft Macintosh PowerPoint</Application>
  <PresentationFormat>Widescreen</PresentationFormat>
  <Paragraphs>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 Boardroom</vt:lpstr>
      <vt:lpstr>  Battle of Neighborhoods </vt:lpstr>
      <vt:lpstr>Problem Statement</vt:lpstr>
      <vt:lpstr>Objective</vt:lpstr>
      <vt:lpstr>Python packages and Dependencies: </vt:lpstr>
      <vt:lpstr>Work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between Neighborhoods</vt:lpstr>
      <vt:lpstr>  Neighborhood Venues</vt:lpstr>
      <vt:lpstr>    Population distribution</vt:lpstr>
      <vt:lpstr>     School ratings</vt:lpstr>
      <vt:lpstr>   Average housing price</vt:lpstr>
      <vt:lpstr>     conclusion</vt:lpstr>
      <vt:lpstr>    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Battle of Neighborhoods  </dc:title>
  <dc:creator>Microsoft Office User</dc:creator>
  <cp:lastModifiedBy>Microsoft Office User</cp:lastModifiedBy>
  <cp:revision>17</cp:revision>
  <cp:lastPrinted>2019-09-12T03:57:15Z</cp:lastPrinted>
  <dcterms:created xsi:type="dcterms:W3CDTF">2018-08-30T01:59:51Z</dcterms:created>
  <dcterms:modified xsi:type="dcterms:W3CDTF">2019-09-12T04:05:24Z</dcterms:modified>
</cp:coreProperties>
</file>